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90" r:id="rId2"/>
    <p:sldId id="301" r:id="rId3"/>
    <p:sldId id="310" r:id="rId4"/>
    <p:sldId id="311"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3" r:id="rId22"/>
    <p:sldId id="354" r:id="rId23"/>
    <p:sldId id="355" r:id="rId24"/>
    <p:sldId id="356" r:id="rId25"/>
    <p:sldId id="357" r:id="rId26"/>
    <p:sldId id="358" r:id="rId27"/>
    <p:sldId id="322" r:id="rId28"/>
    <p:sldId id="327" r:id="rId29"/>
    <p:sldId id="359" r:id="rId30"/>
    <p:sldId id="360" r:id="rId31"/>
    <p:sldId id="361" r:id="rId32"/>
    <p:sldId id="329" r:id="rId33"/>
    <p:sldId id="330" r:id="rId34"/>
    <p:sldId id="331" r:id="rId35"/>
    <p:sldId id="332" r:id="rId36"/>
    <p:sldId id="333" r:id="rId37"/>
    <p:sldId id="334" r:id="rId38"/>
    <p:sldId id="351" r:id="rId39"/>
    <p:sldId id="303" r:id="rId40"/>
    <p:sldId id="304" r:id="rId41"/>
    <p:sldId id="306" r:id="rId42"/>
    <p:sldId id="307" r:id="rId43"/>
    <p:sldId id="308" r:id="rId44"/>
    <p:sldId id="35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5" autoAdjust="0"/>
    <p:restoredTop sz="73091" autoAdjust="0"/>
  </p:normalViewPr>
  <p:slideViewPr>
    <p:cSldViewPr snapToGrid="0" snapToObjects="1">
      <p:cViewPr varScale="1">
        <p:scale>
          <a:sx n="54" d="100"/>
          <a:sy n="54" d="100"/>
        </p:scale>
        <p:origin x="1290" y="60"/>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13"/>
          <c:y val="9.4636938532297113E-2"/>
          <c:w val="0.71235539574012585"/>
          <c:h val="0.85128481087781882"/>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c:ext xmlns:c15="http://schemas.microsoft.com/office/drawing/2012/chart" uri="{02D57815-91ED-43cb-92C2-25804820EDAC}">
              <c15:categoryFilterExceptions/>
            </c:ex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smtClean="0">
              <a:solidFill>
                <a:srgbClr val="367C2B"/>
              </a:solidFill>
              <a:latin typeface="Helvetica Neue" charset="0"/>
              <a:ea typeface="Helvetica Neue" charset="0"/>
              <a:cs typeface="Helvetica Neue" charset="0"/>
            </a:rPr>
            <a:t>Alamofire</a:t>
          </a:r>
          <a:r>
            <a:rPr lang="en-US" sz="1800" b="0" i="0" dirty="0" smtClean="0">
              <a:solidFill>
                <a:srgbClr val="367C2B"/>
              </a:solidFill>
              <a:latin typeface="Helvetica Neue" charset="0"/>
              <a:ea typeface="Helvetica Neue" charset="0"/>
              <a:cs typeface="Helvetica Neue" charset="0"/>
            </a:rPr>
            <a:t> </a:t>
          </a:r>
          <a:r>
            <a:rPr lang="en-US" sz="1800" b="0" i="0" dirty="0">
              <a:solidFill>
                <a:srgbClr val="367C2B"/>
              </a:solidFill>
              <a:latin typeface="Helvetica Neue" charset="0"/>
              <a:ea typeface="Helvetica Neue" charset="0"/>
              <a:cs typeface="Helvetica Neue" charset="0"/>
            </a:rPr>
            <a:t>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smtClean="0">
              <a:solidFill>
                <a:srgbClr val="367C2B"/>
              </a:solidFill>
              <a:latin typeface="Helvetica Neue" charset="0"/>
              <a:ea typeface="Helvetica Neue" charset="0"/>
              <a:cs typeface="Helvetica Neue" charset="0"/>
            </a:rPr>
            <a:t>Fetch list of organizations and list of fields within an organization</a:t>
          </a:r>
          <a:endParaRPr lang="en-GB" sz="1800" b="0" i="0" dirty="0">
            <a:solidFill>
              <a:srgbClr val="367C2B"/>
            </a:solidFill>
            <a:latin typeface="Helvetica Neue" charset="0"/>
            <a:ea typeface="Helvetica Neue" charset="0"/>
            <a:cs typeface="Helvetica Neue" charset="0"/>
          </a:endParaRP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de-DE"/>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de-DE"/>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de-DE"/>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de-DE"/>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de-DE"/>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de-DE"/>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de-DE"/>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de-DE"/>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de-DE"/>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de-DE"/>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smtClean="0">
              <a:solidFill>
                <a:srgbClr val="367C2B"/>
              </a:solidFill>
              <a:latin typeface="Helvetica Neue" charset="0"/>
              <a:ea typeface="Helvetica Neue" charset="0"/>
              <a:cs typeface="Helvetica Neue" charset="0"/>
            </a:rPr>
            <a:t>Misleading Error messages</a:t>
          </a:r>
          <a:endParaRPr lang="en-US" sz="1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de-DE"/>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de-DE"/>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de-DE"/>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de-DE"/>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de-DE"/>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smtClean="0"/>
            <a:t>Functional Testing</a:t>
          </a:r>
          <a:endParaRPr lang="en-US" sz="2400" dirty="0"/>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smtClean="0"/>
            <a:t>Testing with Siri</a:t>
          </a:r>
          <a:endParaRPr lang="en-US" sz="1800" dirty="0"/>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smtClean="0"/>
            <a:t>Non-functional Testing</a:t>
          </a:r>
          <a:endParaRPr lang="en-US" sz="2400" dirty="0"/>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smtClean="0"/>
            <a:t>Compatibility</a:t>
          </a:r>
          <a:endParaRPr lang="en-US" sz="1800" dirty="0"/>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smtClean="0"/>
            <a:t>Code Quality</a:t>
          </a:r>
          <a:endParaRPr lang="en-US" sz="2400" dirty="0"/>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smtClean="0"/>
            <a:t>Code </a:t>
          </a:r>
          <a:r>
            <a:rPr lang="en-US" sz="1800" dirty="0" smtClean="0"/>
            <a:t>conventions</a:t>
          </a:r>
          <a:endParaRPr lang="en-US" sz="1800" dirty="0"/>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smtClean="0"/>
            <a:t>Naming </a:t>
          </a:r>
          <a:r>
            <a:rPr lang="en-US" sz="1800" dirty="0" smtClean="0"/>
            <a:t>Conventions</a:t>
          </a:r>
          <a:endParaRPr lang="en-US" sz="1800" dirty="0"/>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smtClean="0"/>
            <a:t>Unit Testing</a:t>
          </a:r>
          <a:endParaRPr lang="en-US" sz="1800" dirty="0"/>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smtClean="0"/>
            <a:t>Performance</a:t>
          </a:r>
          <a:endParaRPr lang="en-US" sz="1800" dirty="0"/>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smtClean="0"/>
            <a:t>Security</a:t>
          </a:r>
          <a:endParaRPr lang="en-US" sz="1800" dirty="0"/>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3d1" qsCatId="3D"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dirty="0">
              <a:solidFill>
                <a:schemeClr val="lt1"/>
              </a:solidFill>
              <a:latin typeface="Helvetica Neue Condensed" charset="0"/>
              <a:ea typeface="Helvetica Neue Condensed" charset="0"/>
              <a:cs typeface="Helvetica Neue Condensed" charset="0"/>
            </a:rPr>
            <a:t>Achievements</a:t>
          </a:r>
          <a:endParaRPr lang="en-US" sz="4400" b="1" i="0" dirty="0">
            <a:solidFill>
              <a:schemeClr val="lt1"/>
            </a:solidFill>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smtClean="0">
              <a:latin typeface="Helvetica Neue Medium" charset="0"/>
              <a:ea typeface="Helvetica Neue Medium" charset="0"/>
              <a:cs typeface="Helvetica Neue Medium" charset="0"/>
            </a:rPr>
            <a:t>Unit Testing</a:t>
          </a:r>
          <a:endParaRPr lang="en-US" sz="2000" b="0" i="0" dirty="0">
            <a:latin typeface="Helvetica Neue Medium" charset="0"/>
            <a:ea typeface="Helvetica Neue Medium" charset="0"/>
            <a:cs typeface="Helvetica Neue Medium" charset="0"/>
          </a:endParaRP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smtClean="0">
              <a:latin typeface="Helvetica Neue Medium" charset="0"/>
              <a:ea typeface="Helvetica Neue Medium" charset="0"/>
              <a:cs typeface="Helvetica Neue Medium" charset="0"/>
            </a:rPr>
            <a:t>Environment</a:t>
          </a:r>
          <a:endParaRPr lang="en-US" sz="2000" b="0" i="0" dirty="0">
            <a:latin typeface="Helvetica Neue Medium" charset="0"/>
            <a:ea typeface="Helvetica Neue Medium" charset="0"/>
            <a:cs typeface="Helvetica Neue Medium" charset="0"/>
          </a:endParaRP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smtClean="0">
              <a:latin typeface="Helvetica Neue Medium" charset="0"/>
              <a:ea typeface="Helvetica Neue Medium" charset="0"/>
              <a:cs typeface="Helvetica Neue Medium" charset="0"/>
            </a:rPr>
            <a:t>Pair programming</a:t>
          </a:r>
          <a:endParaRPr lang="en-US" sz="2000" b="0" i="0" dirty="0">
            <a:latin typeface="Helvetica Neue Medium" charset="0"/>
            <a:ea typeface="Helvetica Neue Medium" charset="0"/>
            <a:cs typeface="Helvetica Neue Medium" charset="0"/>
          </a:endParaRP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smtClean="0">
              <a:latin typeface="Helvetica Neue Medium" charset="0"/>
              <a:ea typeface="Helvetica Neue Medium" charset="0"/>
              <a:cs typeface="Helvetica Neue Medium" charset="0"/>
            </a:rPr>
            <a:t>Time </a:t>
          </a:r>
          <a:endParaRPr lang="en-US" sz="2000" b="0" i="0" dirty="0">
            <a:latin typeface="Helvetica Neue Medium" charset="0"/>
            <a:ea typeface="Helvetica Neue Medium" charset="0"/>
            <a:cs typeface="Helvetica Neue Medium" charset="0"/>
          </a:endParaRP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smtClean="0">
              <a:latin typeface="Helvetica Neue Medium" charset="0"/>
              <a:ea typeface="Helvetica Neue Medium" charset="0"/>
              <a:cs typeface="Helvetica Neue Medium" charset="0"/>
            </a:rPr>
            <a:t>Domain knowledge</a:t>
          </a:r>
          <a:endParaRPr lang="en-US" sz="2000" b="0" i="0" dirty="0">
            <a:latin typeface="Helvetica Neue Medium" charset="0"/>
            <a:ea typeface="Helvetica Neue Medium" charset="0"/>
            <a:cs typeface="Helvetica Neue Medium" charset="0"/>
          </a:endParaRP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smtClean="0">
              <a:latin typeface="Helvetica Neue Medium" charset="0"/>
              <a:ea typeface="Helvetica Neue Medium" charset="0"/>
              <a:cs typeface="Helvetica Neue Medium" charset="0"/>
            </a:rPr>
            <a:t>80 % Success cases</a:t>
          </a:r>
          <a:endParaRPr lang="en-US" sz="2000" b="0" i="0" dirty="0">
            <a:latin typeface="Helvetica Neue Medium" charset="0"/>
            <a:ea typeface="Helvetica Neue Medium" charset="0"/>
            <a:cs typeface="Helvetica Neue Medium" charset="0"/>
          </a:endParaRP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BD63C8F-C8B2-7A4B-B8E7-39271CC2DBBA}">
      <dgm:prSet phldrT="[Text]" custT="1"/>
      <dgm:spPr/>
      <dgm:t>
        <a:bodyPr/>
        <a:lstStyle/>
        <a:p>
          <a:r>
            <a:rPr lang="en-US" sz="2000" b="0" i="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B0FC6737-D8C5-084B-A3B4-684AF4037026}" type="parTrans" cxnId="{A71558FF-D349-714C-9105-7D11C9ED5E7E}">
      <dgm:prSet/>
      <dgm:spPr/>
      <dgm:t>
        <a:bodyPr/>
        <a:lstStyle/>
        <a:p>
          <a:endParaRPr lang="en-US"/>
        </a:p>
      </dgm:t>
    </dgm:pt>
    <dgm:pt modelId="{66DB1DD9-8577-5640-AA5D-D4974F8C3933}" type="sibTrans" cxnId="{A71558FF-D349-714C-9105-7D11C9ED5E7E}">
      <dgm:prSet/>
      <dgm:spPr/>
      <dgm:t>
        <a:bodyPr/>
        <a:lstStyle/>
        <a:p>
          <a:endParaRPr lang="en-US"/>
        </a:p>
      </dgm:t>
    </dgm:pt>
    <dgm:pt modelId="{C559E154-0106-1347-A919-C470EB9EFD28}">
      <dgm:prSet phldrT="[Text]" custT="1"/>
      <dgm:spPr/>
      <dgm:t>
        <a:bodyPr/>
        <a:lstStyle/>
        <a:p>
          <a:r>
            <a:rPr lang="en-US" sz="2000" b="0" i="0" smtClean="0">
              <a:latin typeface="Helvetica Neue Medium" charset="0"/>
              <a:ea typeface="Helvetica Neue Medium" charset="0"/>
              <a:cs typeface="Helvetica Neue Medium" charset="0"/>
            </a:rPr>
            <a:t>Code Quality</a:t>
          </a:r>
          <a:endParaRPr lang="en-US" sz="2000" b="0" i="0" dirty="0">
            <a:latin typeface="Helvetica Neue Medium" charset="0"/>
            <a:ea typeface="Helvetica Neue Medium" charset="0"/>
            <a:cs typeface="Helvetica Neue Medium" charset="0"/>
          </a:endParaRP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A71558FF-D349-714C-9105-7D11C9ED5E7E}" srcId="{B1BEC3C0-6188-EC49-A514-C0436B53070B}" destId="{CBD63C8F-C8B2-7A4B-B8E7-39271CC2DBBA}" srcOrd="3" destOrd="0" parTransId="{B0FC6737-D8C5-084B-A3B4-684AF4037026}" sibTransId="{66DB1DD9-8577-5640-AA5D-D4974F8C3933}"/>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smtClean="0">
              <a:solidFill>
                <a:srgbClr val="367C2B"/>
              </a:solidFill>
              <a:latin typeface="Helvetica Neue" charset="0"/>
              <a:ea typeface="Helvetica Neue" charset="0"/>
              <a:cs typeface="Helvetica Neue" charset="0"/>
            </a:rPr>
            <a:t>Alamofire</a:t>
          </a:r>
          <a:r>
            <a:rPr lang="en-US" sz="1800" b="0" i="0" kern="1200" dirty="0" smtClean="0">
              <a:solidFill>
                <a:srgbClr val="367C2B"/>
              </a:solidFill>
              <a:latin typeface="Helvetica Neue" charset="0"/>
              <a:ea typeface="Helvetica Neue" charset="0"/>
              <a:cs typeface="Helvetica Neue" charset="0"/>
            </a:rPr>
            <a:t> </a:t>
          </a:r>
          <a:r>
            <a:rPr lang="en-US" sz="1800" b="0" i="0" kern="1200" dirty="0">
              <a:solidFill>
                <a:srgbClr val="367C2B"/>
              </a:solidFill>
              <a:latin typeface="Helvetica Neue" charset="0"/>
              <a:ea typeface="Helvetica Neue" charset="0"/>
              <a:cs typeface="Helvetica Neue" charset="0"/>
            </a:rPr>
            <a:t>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smtClean="0">
              <a:solidFill>
                <a:srgbClr val="367C2B"/>
              </a:solidFill>
              <a:latin typeface="Helvetica Neue" charset="0"/>
              <a:ea typeface="Helvetica Neue" charset="0"/>
              <a:cs typeface="Helvetica Neue" charset="0"/>
            </a:rPr>
            <a:t>Fetch list of organizations and list of fields within an organization</a:t>
          </a:r>
          <a:endParaRPr lang="en-GB" sz="1800" b="0" i="0" kern="1200" dirty="0">
            <a:solidFill>
              <a:srgbClr val="367C2B"/>
            </a:solidFill>
            <a:latin typeface="Helvetica Neue" charset="0"/>
            <a:ea typeface="Helvetica Neue" charset="0"/>
            <a:cs typeface="Helvetica Neue" charset="0"/>
          </a:endParaRP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234" y="-2580358"/>
          <a:ext cx="843682"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7284"/>
        <a:ext cx="6795413" cy="761312"/>
      </dsp:txXfrm>
    </dsp:sp>
    <dsp:sp modelId="{FB9E0A9E-E9AF-1D4A-B77D-31A810667CE6}">
      <dsp:nvSpPr>
        <dsp:cNvPr id="0" name=""/>
        <dsp:cNvSpPr/>
      </dsp:nvSpPr>
      <dsp:spPr>
        <a:xfrm>
          <a:off x="143457" y="354595"/>
          <a:ext cx="3496860" cy="9654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86" y="401724"/>
        <a:ext cx="3402602" cy="871189"/>
      </dsp:txXfrm>
    </dsp:sp>
    <dsp:sp modelId="{A6C5627D-50AF-4D48-A0EC-383AC2590BDD}">
      <dsp:nvSpPr>
        <dsp:cNvPr id="0" name=""/>
        <dsp:cNvSpPr/>
      </dsp:nvSpPr>
      <dsp:spPr>
        <a:xfrm rot="5400000">
          <a:off x="6783207" y="-1474128"/>
          <a:ext cx="844126"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60120"/>
        <a:ext cx="6789002" cy="761712"/>
      </dsp:txXfrm>
    </dsp:sp>
    <dsp:sp modelId="{02025667-6721-0C40-9212-3C6E117053AD}">
      <dsp:nvSpPr>
        <dsp:cNvPr id="0" name=""/>
        <dsp:cNvSpPr/>
      </dsp:nvSpPr>
      <dsp:spPr>
        <a:xfrm>
          <a:off x="143457" y="1458785"/>
          <a:ext cx="3494566" cy="961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91" y="1505719"/>
        <a:ext cx="3400698" cy="867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smtClean="0">
              <a:solidFill>
                <a:srgbClr val="367C2B"/>
              </a:solidFill>
              <a:latin typeface="Helvetica Neue" charset="0"/>
              <a:ea typeface="Helvetica Neue" charset="0"/>
              <a:cs typeface="Helvetica Neue" charset="0"/>
            </a:rPr>
            <a:t>Misleading Error messages</a:t>
          </a:r>
          <a:endParaRPr lang="en-US" sz="1800" b="0" i="0" kern="1200" dirty="0">
            <a:solidFill>
              <a:srgbClr val="367C2B"/>
            </a:solidFill>
            <a:latin typeface="Helvetica Neue" charset="0"/>
            <a:ea typeface="Helvetica Neue" charset="0"/>
            <a:cs typeface="Helvetica Neue" charset="0"/>
          </a:endParaRP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Unit Testing</a:t>
          </a:r>
          <a:endParaRPr lang="en-US" sz="1800" kern="1200" dirty="0"/>
        </a:p>
        <a:p>
          <a:pPr marL="171450" lvl="1" indent="-171450" algn="l" defTabSz="800100">
            <a:lnSpc>
              <a:spcPct val="90000"/>
            </a:lnSpc>
            <a:spcBef>
              <a:spcPct val="0"/>
            </a:spcBef>
            <a:spcAft>
              <a:spcPct val="15000"/>
            </a:spcAft>
            <a:buChar char="••"/>
          </a:pPr>
          <a:r>
            <a:rPr lang="en-US" sz="1800" kern="1200" dirty="0" smtClean="0"/>
            <a:t>Testing with Siri</a:t>
          </a:r>
          <a:endParaRPr lang="en-US" sz="1800" kern="1200" dirty="0"/>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smtClean="0"/>
            <a:t>Functional Testing</a:t>
          </a:r>
          <a:endParaRPr lang="en-US" sz="2400" kern="1200" dirty="0"/>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Performance</a:t>
          </a:r>
          <a:endParaRPr lang="en-US" sz="1800" kern="1200" dirty="0"/>
        </a:p>
        <a:p>
          <a:pPr marL="171450" lvl="1" indent="-171450" algn="l" defTabSz="800100">
            <a:lnSpc>
              <a:spcPct val="90000"/>
            </a:lnSpc>
            <a:spcBef>
              <a:spcPct val="0"/>
            </a:spcBef>
            <a:spcAft>
              <a:spcPct val="15000"/>
            </a:spcAft>
            <a:buChar char="••"/>
          </a:pPr>
          <a:r>
            <a:rPr lang="en-US" sz="1800" kern="1200" dirty="0" smtClean="0"/>
            <a:t>Compatibility</a:t>
          </a:r>
          <a:endParaRPr lang="en-US" sz="1800" kern="1200" dirty="0"/>
        </a:p>
        <a:p>
          <a:pPr marL="171450" lvl="1" indent="-171450" algn="l" defTabSz="800100">
            <a:lnSpc>
              <a:spcPct val="90000"/>
            </a:lnSpc>
            <a:spcBef>
              <a:spcPct val="0"/>
            </a:spcBef>
            <a:spcAft>
              <a:spcPct val="15000"/>
            </a:spcAft>
            <a:buChar char="••"/>
          </a:pPr>
          <a:r>
            <a:rPr lang="en-US" sz="1800" kern="1200" dirty="0" smtClean="0"/>
            <a:t>Security</a:t>
          </a:r>
          <a:endParaRPr lang="en-US" sz="1800" kern="1200" dirty="0"/>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smtClean="0"/>
            <a:t>Non-functional Testing</a:t>
          </a:r>
          <a:endParaRPr lang="en-US" sz="2400" kern="1200" dirty="0"/>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Code </a:t>
          </a:r>
          <a:r>
            <a:rPr lang="en-US" sz="1800" kern="1200" dirty="0" smtClean="0"/>
            <a:t>conventions</a:t>
          </a:r>
          <a:endParaRPr lang="en-US" sz="1800" kern="1200" dirty="0"/>
        </a:p>
        <a:p>
          <a:pPr marL="171450" lvl="1" indent="-171450" algn="l" defTabSz="800100">
            <a:lnSpc>
              <a:spcPct val="90000"/>
            </a:lnSpc>
            <a:spcBef>
              <a:spcPct val="0"/>
            </a:spcBef>
            <a:spcAft>
              <a:spcPct val="15000"/>
            </a:spcAft>
            <a:buChar char="••"/>
          </a:pPr>
          <a:r>
            <a:rPr lang="en-US" sz="1800" kern="1200" dirty="0" smtClean="0"/>
            <a:t>Naming </a:t>
          </a:r>
          <a:r>
            <a:rPr lang="en-US" sz="1800" kern="1200" dirty="0" smtClean="0"/>
            <a:t>Conventions</a:t>
          </a:r>
          <a:endParaRPr lang="en-US" sz="1800" kern="1200" dirty="0"/>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smtClean="0"/>
            <a:t>Code Quality</a:t>
          </a:r>
          <a:endParaRPr lang="en-US" sz="2400" kern="1200" dirty="0"/>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dirty="0">
              <a:solidFill>
                <a:schemeClr val="lt1"/>
              </a:solidFill>
              <a:latin typeface="Helvetica Neue Condensed" charset="0"/>
              <a:ea typeface="Helvetica Neue Condensed" charset="0"/>
              <a:cs typeface="Helvetica Neue Condensed" charset="0"/>
            </a:rPr>
            <a:t>Achievements</a:t>
          </a:r>
          <a:endParaRPr lang="en-US" sz="4400" b="1" i="0" kern="1200" dirty="0">
            <a:solidFill>
              <a:schemeClr val="lt1"/>
            </a:solidFill>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80 % Success cases</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Unit Testing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Pair programming</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Code Quality</a:t>
          </a:r>
          <a:endParaRPr lang="en-US" sz="2000" b="0" i="0" kern="1200" dirty="0">
            <a:latin typeface="Helvetica Neue Medium" charset="0"/>
            <a:ea typeface="Helvetica Neue Medium" charset="0"/>
            <a:cs typeface="Helvetica Neue Medium" charset="0"/>
          </a:endParaRP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Environment</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Time </a:t>
          </a:r>
          <a:endParaRPr lang="en-US" sz="2000" b="0" i="0" kern="1200" dirty="0">
            <a:latin typeface="Helvetica Neue Medium" charset="0"/>
            <a:ea typeface="Helvetica Neue Medium" charset="0"/>
            <a:cs typeface="Helvetica Neue Medium" charset="0"/>
          </a:endParaRPr>
        </a:p>
        <a:p>
          <a:pPr marL="228600" lvl="1" indent="-228600" algn="l" defTabSz="889000">
            <a:lnSpc>
              <a:spcPct val="90000"/>
            </a:lnSpc>
            <a:spcBef>
              <a:spcPct val="0"/>
            </a:spcBef>
            <a:spcAft>
              <a:spcPct val="15000"/>
            </a:spcAft>
            <a:buChar char="••"/>
          </a:pPr>
          <a:r>
            <a:rPr lang="en-US" sz="2000" b="0" i="0" kern="1200" smtClean="0">
              <a:latin typeface="Helvetica Neue Medium" charset="0"/>
              <a:ea typeface="Helvetica Neue Medium" charset="0"/>
              <a:cs typeface="Helvetica Neue Medium" charset="0"/>
            </a:rPr>
            <a:t>Domain knowledge</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19/04/1441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16-Dec-19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quality assurance we followed</a:t>
            </a:r>
            <a:r>
              <a:rPr lang="en-US" baseline="0" dirty="0" smtClean="0"/>
              <a:t> different-different approaches such as “functional testing”, “non functional testing” also we ensured the code quality. </a:t>
            </a:r>
          </a:p>
          <a:p>
            <a:r>
              <a:rPr lang="en-US" baseline="0" dirty="0" smtClean="0"/>
              <a:t>For functional testing we have written “unit testing” code and also tested “Siri” with the commands</a:t>
            </a:r>
          </a:p>
          <a:p>
            <a:r>
              <a:rPr lang="en-US" baseline="0" dirty="0" smtClean="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also we followed the apple guidelines for the </a:t>
            </a:r>
            <a:r>
              <a:rPr lang="en-US" sz="1200" dirty="0" smtClean="0"/>
              <a:t>Code convention and naming conventions.</a:t>
            </a:r>
            <a:r>
              <a:rPr lang="en-US" sz="1200" baseline="0" dirty="0" smtClean="0"/>
              <a:t>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Speech</a:t>
            </a:r>
            <a:r>
              <a:rPr lang="en-US" dirty="0" smtClean="0">
                <a:solidFill>
                  <a:schemeClr val="tx1"/>
                </a:solidFill>
              </a:rPr>
              <a:t>: this is the whole JD Driver testing process. </a:t>
            </a:r>
            <a:endParaRPr lang="en-US"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 Test </a:t>
            </a:r>
            <a:r>
              <a:rPr lang="en-US" dirty="0" smtClean="0">
                <a:solidFill>
                  <a:schemeClr val="tx1"/>
                </a:solidFill>
              </a:rPr>
              <a:t>Data is Our</a:t>
            </a:r>
            <a:r>
              <a:rPr lang="en-US" baseline="0" dirty="0" smtClean="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 Test </a:t>
            </a:r>
            <a:r>
              <a:rPr lang="en-US" dirty="0" smtClean="0">
                <a:solidFill>
                  <a:schemeClr val="tx1"/>
                </a:solidFill>
              </a:rPr>
              <a:t>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3. Design</a:t>
            </a:r>
            <a:r>
              <a:rPr lang="en-US" baseline="0" dirty="0" smtClean="0">
                <a:solidFill>
                  <a:schemeClr val="tx1"/>
                </a:solidFill>
              </a:rPr>
              <a:t> </a:t>
            </a:r>
            <a:r>
              <a:rPr lang="en-US" baseline="0" dirty="0" smtClean="0">
                <a:solidFill>
                  <a:schemeClr val="tx1"/>
                </a:solidFill>
              </a:rPr>
              <a:t>Test case: it specifies the ‘Input + pre-test state of the software</a:t>
            </a:r>
            <a:r>
              <a:rPr lang="de-DE" baseline="0" dirty="0" smtClean="0">
                <a:solidFill>
                  <a:schemeClr val="tx1"/>
                </a:solidFill>
              </a:rPr>
              <a:t>`</a:t>
            </a:r>
            <a:r>
              <a:rPr lang="en-US" baseline="0" dirty="0" smtClean="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chemeClr val="tx1"/>
                </a:solidFill>
              </a:rPr>
              <a:t>4. Compare </a:t>
            </a:r>
            <a:r>
              <a:rPr lang="en-US" baseline="0" dirty="0" smtClean="0">
                <a:solidFill>
                  <a:schemeClr val="tx1"/>
                </a:solidFill>
              </a:rPr>
              <a:t>Result with test cases: Comparison process</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our successful</a:t>
            </a:r>
            <a:r>
              <a:rPr lang="en-US" baseline="0" dirty="0" smtClean="0"/>
              <a:t> test case, as an example we will explain one step of this test case.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tx1">
                    <a:lumMod val="95000"/>
                    <a:lumOff val="5000"/>
                  </a:schemeClr>
                </a:solidFill>
              </a:rPr>
              <a:t>1. Take a field type note</a:t>
            </a:r>
            <a:r>
              <a:rPr lang="de-DE" sz="1200" dirty="0" smtClean="0">
                <a:solidFill>
                  <a:schemeClr val="tx1">
                    <a:lumMod val="95000"/>
                    <a:lumOff val="5000"/>
                  </a:schemeClr>
                </a:solidFill>
              </a:rPr>
              <a:t> </a:t>
            </a:r>
          </a:p>
          <a:p>
            <a:r>
              <a:rPr lang="en-US" dirty="0" smtClean="0"/>
              <a:t>2. If we ask </a:t>
            </a:r>
            <a:r>
              <a:rPr lang="en-US" dirty="0" err="1" smtClean="0"/>
              <a:t>siri</a:t>
            </a:r>
            <a:r>
              <a:rPr lang="en-US" dirty="0" smtClean="0"/>
              <a:t> to take a note for field, the </a:t>
            </a:r>
            <a:r>
              <a:rPr lang="en-US" dirty="0" err="1" smtClean="0"/>
              <a:t>siri</a:t>
            </a:r>
            <a:r>
              <a:rPr lang="en-US" dirty="0" smtClean="0"/>
              <a:t> will</a:t>
            </a:r>
            <a:r>
              <a:rPr lang="en-US" baseline="0" dirty="0" smtClean="0"/>
              <a:t> ask of which type field or general? Then based on that data the field note will be saved on JD Driver. </a:t>
            </a:r>
          </a:p>
          <a:p>
            <a:r>
              <a:rPr lang="en-US" baseline="0" dirty="0" smtClean="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total summary of our quality</a:t>
            </a:r>
            <a:r>
              <a:rPr lang="en-US" baseline="0" dirty="0" smtClean="0"/>
              <a:t> assurance. Our achievements and difficulties throughout the project.</a:t>
            </a:r>
          </a:p>
          <a:p>
            <a:r>
              <a:rPr lang="en-US" baseline="0" dirty="0" smtClean="0"/>
              <a:t>As an achievement, I want to say 80% of our cases were successful and we did unit testing, performance testing and we ensured the code quality.</a:t>
            </a:r>
          </a:p>
          <a:p>
            <a:r>
              <a:rPr lang="en-US" baseline="0" dirty="0" smtClean="0"/>
              <a:t>But our success rate could be more if we could overcome the constraints  such as </a:t>
            </a:r>
          </a:p>
          <a:p>
            <a:r>
              <a:rPr lang="en-US" baseline="0" dirty="0" smtClean="0"/>
              <a:t>‘environment’,  </a:t>
            </a:r>
            <a:r>
              <a:rPr lang="en-US" baseline="0" dirty="0" smtClean="0">
                <a:sym typeface="Wingdings" panose="05000000000000000000" pitchFamily="2" charset="2"/>
              </a:rPr>
              <a:t> we had no environment for testing our solution. Also, apple licensing issues</a:t>
            </a:r>
            <a:endParaRPr lang="en-US" baseline="0" dirty="0" smtClean="0"/>
          </a:p>
          <a:p>
            <a:r>
              <a:rPr lang="en-US" baseline="0" dirty="0" smtClean="0"/>
              <a:t>for ‘Domain knowledge’  </a:t>
            </a:r>
            <a:r>
              <a:rPr lang="en-US" baseline="0" dirty="0" smtClean="0">
                <a:sym typeface="Wingdings" panose="05000000000000000000" pitchFamily="2" charset="2"/>
              </a:rPr>
              <a:t> we all are not that familiar with farming or we didn’t had enough idea about the John Deere business domain</a:t>
            </a:r>
            <a:endParaRPr lang="en-US" baseline="0" dirty="0" smtClean="0"/>
          </a:p>
          <a:p>
            <a:endParaRPr lang="en-US" baseline="0" dirty="0" smtClean="0"/>
          </a:p>
          <a:p>
            <a:r>
              <a:rPr lang="en-US" baseline="0" dirty="0" smtClean="0"/>
              <a:t>and also I would like to say that ‘time’ was a bit of constraints for us. </a:t>
            </a:r>
          </a:p>
          <a:p>
            <a:endParaRPr lang="en-US" baseline="0" dirty="0" smtClean="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12.12.2019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12.12.2019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12.12.2019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12.12.2019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tif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apple.com/documentation/uikit/uiwindo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1.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pn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6.jpg"/><Relationship Id="rId4" Type="http://schemas.openxmlformats.org/officeDocument/2006/relationships/diagramData" Target="../diagrams/data4.xml"/><Relationship Id="rId9"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NULL"/><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12.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EB5A2-5932-471E-B47D-1D1F712FCBAF}"/>
              </a:ext>
            </a:extLst>
          </p:cNvPr>
          <p:cNvSpPr>
            <a:spLocks noGrp="1"/>
          </p:cNvSpPr>
          <p:nvPr>
            <p:ph type="dt" sz="half" idx="10"/>
          </p:nvPr>
        </p:nvSpPr>
        <p:spPr/>
        <p:txBody>
          <a:bodyPr/>
          <a:lstStyle/>
          <a:p>
            <a:r>
              <a:rPr lang="en-US" smtClean="0"/>
              <a:t>12.12.2019</a:t>
            </a:r>
            <a:endParaRPr lang="en-US"/>
          </a:p>
        </p:txBody>
      </p:sp>
      <p:sp>
        <p:nvSpPr>
          <p:cNvPr id="3" name="Footer Placeholder 2">
            <a:extLst>
              <a:ext uri="{FF2B5EF4-FFF2-40B4-BE49-F238E27FC236}">
                <a16:creationId xmlns:a16="http://schemas.microsoft.com/office/drawing/2014/main"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id="{2D183784-0665-4C0F-880A-60F4F1EBF199}"/>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10</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id="{49F71E8B-662E-4E34-B078-E994D17975D9}"/>
              </a:ext>
            </a:extLst>
          </p:cNvPr>
          <p:cNvPicPr>
            <a:picLocks noChangeAspect="1"/>
          </p:cNvPicPr>
          <p:nvPr/>
        </p:nvPicPr>
        <p:blipFill>
          <a:blip r:embed="rId5"/>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id="{EEE35F27-35F4-4F60-866A-93CADA8DAAF5}"/>
              </a:ext>
            </a:extLst>
          </p:cNvPr>
          <p:cNvPicPr>
            <a:picLocks noChangeAspect="1"/>
          </p:cNvPicPr>
          <p:nvPr/>
        </p:nvPicPr>
        <p:blipFill>
          <a:blip r:embed="rId6"/>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pic>
        <p:nvPicPr>
          <p:cNvPr id="21" name="Picture 21">
            <a:extLst>
              <a:ext uri="{FF2B5EF4-FFF2-40B4-BE49-F238E27FC236}">
                <a16:creationId xmlns:a16="http://schemas.microsoft.com/office/drawing/2014/main" id="{2C65BD72-579B-0447-B2C4-B22A512584DB}"/>
              </a:ext>
            </a:extLst>
          </p:cNvPr>
          <p:cNvPicPr>
            <a:picLocks noChangeAspect="1"/>
          </p:cNvPicPr>
          <p:nvPr/>
        </p:nvPicPr>
        <p:blipFill>
          <a:blip r:embed="rId7"/>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98534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568FB2C3-5EE9-44EA-88E7-160C579F1BB5}"/>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5"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312339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F219F383-4C5D-4CA6-B2EA-1524B11E4974}"/>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cxnSp>
        <p:nvCxnSpPr>
          <p:cNvPr id="8" name="Straight Arrow Connector 7">
            <a:extLst>
              <a:ext uri="{FF2B5EF4-FFF2-40B4-BE49-F238E27FC236}">
                <a16:creationId xmlns:a16="http://schemas.microsoft.com/office/drawing/2014/main"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id="{2B32541A-9886-42AA-AEEC-5F9AF6EC46F9}"/>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14</a:t>
            </a:fld>
            <a:endParaRPr lang="en-US" dirty="0">
              <a:solidFill>
                <a:schemeClr val="bg1"/>
              </a:solidFill>
            </a:endParaRPr>
          </a:p>
        </p:txBody>
      </p:sp>
      <p:sp>
        <p:nvSpPr>
          <p:cNvPr id="8" name="Rectangle: Rounded Corners 7">
            <a:extLst>
              <a:ext uri="{FF2B5EF4-FFF2-40B4-BE49-F238E27FC236}">
                <a16:creationId xmlns:a16="http://schemas.microsoft.com/office/drawing/2014/main"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C0A3BE9-1BB9-4A88-899E-C6810A03288C}"/>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7" name="Rectangle: Rounded Corners 6">
            <a:extLst>
              <a:ext uri="{FF2B5EF4-FFF2-40B4-BE49-F238E27FC236}">
                <a16:creationId xmlns:a16="http://schemas.microsoft.com/office/drawing/2014/main"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id="{EE21845E-EFBC-4583-827F-17AC90C76A28}"/>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16</a:t>
            </a:fld>
            <a:endParaRPr lang="en-US" dirty="0">
              <a:solidFill>
                <a:schemeClr val="bg1"/>
              </a:solidFill>
            </a:endParaRPr>
          </a:p>
        </p:txBody>
      </p:sp>
      <p:cxnSp>
        <p:nvCxnSpPr>
          <p:cNvPr id="9" name="Straight Arrow Connector 8">
            <a:extLst>
              <a:ext uri="{FF2B5EF4-FFF2-40B4-BE49-F238E27FC236}">
                <a16:creationId xmlns:a16="http://schemas.microsoft.com/office/drawing/2014/main"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id="{B8BBD013-8849-471C-89EF-CD4DAA138CA0}"/>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sp>
        <p:nvSpPr>
          <p:cNvPr id="7" name="Rectangle: Rounded Corners 6">
            <a:extLst>
              <a:ext uri="{FF2B5EF4-FFF2-40B4-BE49-F238E27FC236}">
                <a16:creationId xmlns:a16="http://schemas.microsoft.com/office/drawing/2014/main"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32C6DDED-5A81-4ED1-BE39-F80BDCE2A85D}"/>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19</a:t>
            </a:fld>
            <a:endParaRPr lang="en-US" dirty="0">
              <a:solidFill>
                <a:schemeClr val="bg1"/>
              </a:solidFill>
            </a:endParaRPr>
          </a:p>
        </p:txBody>
      </p:sp>
      <p:sp>
        <p:nvSpPr>
          <p:cNvPr id="8" name="Rectangle: Rounded Corners 7">
            <a:extLst>
              <a:ext uri="{FF2B5EF4-FFF2-40B4-BE49-F238E27FC236}">
                <a16:creationId xmlns:a16="http://schemas.microsoft.com/office/drawing/2014/main"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61EEF27-8DF1-452E-BAD9-385E5098541B}"/>
              </a:ext>
            </a:extLst>
          </p:cNvPr>
          <p:cNvSpPr>
            <a:spLocks noGrp="1"/>
          </p:cNvSpPr>
          <p:nvPr>
            <p:ph type="dt" sz="half" idx="10"/>
          </p:nvPr>
        </p:nvSpPr>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sp>
        <p:nvSpPr>
          <p:cNvPr id="8" name="Rectangle: Rounded Corners 7">
            <a:extLst>
              <a:ext uri="{FF2B5EF4-FFF2-40B4-BE49-F238E27FC236}">
                <a16:creationId xmlns:a16="http://schemas.microsoft.com/office/drawing/2014/main"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id="{134372EA-2578-EA4A-A83B-B3E256B2FE0B}"/>
              </a:ext>
            </a:extLst>
          </p:cNvPr>
          <p:cNvGraphicFramePr/>
          <p:nvPr>
            <p:extLst/>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a:t>
            </a:r>
            <a:r>
              <a:rPr lang="en-US" b="1" dirty="0" smtClean="0">
                <a:solidFill>
                  <a:srgbClr val="367C2B"/>
                </a:solidFill>
                <a:latin typeface="Helvetica Neue Condensed" charset="0"/>
                <a:ea typeface="Helvetica Neue Condensed" charset="0"/>
                <a:cs typeface="Helvetica Neue Condensed" charset="0"/>
              </a:rPr>
              <a:t>Observations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102234-4C51-3540-BFC2-BD072623ACE6}"/>
              </a:ext>
            </a:extLst>
          </p:cNvPr>
          <p:cNvSpPr>
            <a:spLocks noGrp="1"/>
          </p:cNvSpPr>
          <p:nvPr>
            <p:ph type="title"/>
          </p:nvPr>
        </p:nvSpPr>
        <p:spPr>
          <a:xfrm>
            <a:off x="838200" y="365126"/>
            <a:ext cx="10515600" cy="613069"/>
          </a:xfrm>
        </p:spPr>
        <p:txBody>
          <a:bodyPr>
            <a:normAutofit/>
          </a:bodyPr>
          <a:lstStyle/>
          <a:p>
            <a:r>
              <a:rPr lang="en-US" sz="3200" b="1" dirty="0" smtClean="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bg1">
                    <a:lumMod val="95000"/>
                  </a:schemeClr>
                </a:solidFill>
              </a:rPr>
              <a:t>12.12.2019</a:t>
            </a:r>
            <a:endParaRPr lang="en-US" dirty="0">
              <a:solidFill>
                <a:schemeClr val="bg1">
                  <a:lumMod val="95000"/>
                </a:schemeClr>
              </a:solidFill>
            </a:endParaRP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Test Data</a:t>
            </a:r>
            <a:endParaRPr lang="en-US" dirty="0">
              <a:solidFill>
                <a:schemeClr val="tx1"/>
              </a:solidFill>
            </a:endParaRP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Test Results</a:t>
            </a:r>
            <a:endParaRPr lang="en-US" dirty="0">
              <a:solidFill>
                <a:schemeClr val="tx1"/>
              </a:solidFill>
            </a:endParaRP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Test Reports</a:t>
            </a:r>
            <a:endParaRPr lang="en-US" dirty="0">
              <a:solidFill>
                <a:schemeClr val="tx1"/>
              </a:solidFill>
            </a:endParaRP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Design Test Cases</a:t>
            </a:r>
            <a:endParaRPr lang="en-US" dirty="0">
              <a:solidFill>
                <a:schemeClr val="tx1"/>
              </a:solidFill>
            </a:endParaRP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Prepare Test Data</a:t>
            </a:r>
            <a:endParaRPr lang="en-US" dirty="0">
              <a:solidFill>
                <a:schemeClr val="tx1"/>
              </a:solidFill>
            </a:endParaRP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Run Program with Test Data</a:t>
            </a:r>
            <a:endParaRPr lang="en-US" dirty="0">
              <a:solidFill>
                <a:schemeClr val="tx1"/>
              </a:solidFill>
            </a:endParaRP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Compare Result with Test Cases</a:t>
            </a:r>
            <a:endParaRPr lang="en-US" dirty="0">
              <a:solidFill>
                <a:schemeClr val="tx1"/>
              </a:solidFill>
            </a:endParaRP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4CED1-7322-3D4C-AD0A-266CB850C75E}"/>
              </a:ext>
            </a:extLst>
          </p:cNvPr>
          <p:cNvSpPr>
            <a:spLocks noGrp="1"/>
          </p:cNvSpPr>
          <p:nvPr>
            <p:ph type="title"/>
          </p:nvPr>
        </p:nvSpPr>
        <p:spPr>
          <a:xfrm>
            <a:off x="838199" y="361507"/>
            <a:ext cx="10806115" cy="648585"/>
          </a:xfrm>
        </p:spPr>
        <p:txBody>
          <a:bodyPr>
            <a:normAutofit/>
          </a:bodyPr>
          <a:lstStyle/>
          <a:p>
            <a:r>
              <a:rPr lang="en-US" sz="3200" b="1" dirty="0" smtClean="0">
                <a:solidFill>
                  <a:srgbClr val="367C2B"/>
                </a:solidFill>
                <a:latin typeface="Helvetica Neue Condensed" charset="0"/>
                <a:ea typeface="Helvetica Neue Condensed" charset="0"/>
                <a:cs typeface="Helvetica Neue Condensed" charset="0"/>
              </a:rPr>
              <a:t>Sample </a:t>
            </a:r>
            <a:r>
              <a:rPr lang="en-US" sz="3200" b="1" dirty="0">
                <a:solidFill>
                  <a:srgbClr val="367C2B"/>
                </a:solidFill>
                <a:latin typeface="Helvetica Neue Condensed" charset="0"/>
                <a:ea typeface="Helvetica Neue Condensed" charset="0"/>
                <a:cs typeface="Helvetica Neue Condensed" charset="0"/>
              </a:rPr>
              <a:t>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lumMod val="95000"/>
                    <a:lumOff val="5000"/>
                  </a:schemeClr>
                </a:solidFill>
              </a:rPr>
              <a:t>Take a field type note</a:t>
            </a:r>
            <a:r>
              <a:rPr lang="de-DE" sz="1200" dirty="0">
                <a:solidFill>
                  <a:schemeClr val="tx1">
                    <a:lumMod val="95000"/>
                    <a:lumOff val="5000"/>
                  </a:schemeClr>
                </a:solidFill>
              </a:rPr>
              <a:t> </a:t>
            </a:r>
          </a:p>
        </p:txBody>
      </p:sp>
      <p:sp>
        <p:nvSpPr>
          <p:cNvPr id="25" name="Pentagon 24">
            <a:extLst>
              <a:ext uri="{FF2B5EF4-FFF2-40B4-BE49-F238E27FC236}">
                <a16:creationId xmlns:a16="http://schemas.microsoft.com/office/drawing/2014/main"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id="{CCBA25F2-C320-5749-8951-B5594C7CB0FC}"/>
              </a:ext>
            </a:extLst>
          </p:cNvPr>
          <p:cNvGraphicFramePr>
            <a:graphicFrameLocks noGrp="1"/>
          </p:cNvGraphicFramePr>
          <p:nvPr>
            <p:ph idx="1"/>
            <p:extLst/>
          </p:nvPr>
        </p:nvGraphicFramePr>
        <p:xfrm>
          <a:off x="2808509" y="1825624"/>
          <a:ext cx="8835806" cy="442918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val="1700266876"/>
                    </a:ext>
                  </a:extLst>
                </a:gridCol>
                <a:gridCol w="2243470">
                  <a:extLst>
                    <a:ext uri="{9D8B030D-6E8A-4147-A177-3AD203B41FA5}">
                      <a16:colId xmlns:a16="http://schemas.microsoft.com/office/drawing/2014/main" val="3043287254"/>
                    </a:ext>
                  </a:extLst>
                </a:gridCol>
                <a:gridCol w="2147777">
                  <a:extLst>
                    <a:ext uri="{9D8B030D-6E8A-4147-A177-3AD203B41FA5}">
                      <a16:colId xmlns:a16="http://schemas.microsoft.com/office/drawing/2014/main" val="3762088273"/>
                    </a:ext>
                  </a:extLst>
                </a:gridCol>
                <a:gridCol w="935665">
                  <a:extLst>
                    <a:ext uri="{9D8B030D-6E8A-4147-A177-3AD203B41FA5}">
                      <a16:colId xmlns:a16="http://schemas.microsoft.com/office/drawing/2014/main" val="1884659188"/>
                    </a:ext>
                  </a:extLst>
                </a:gridCol>
                <a:gridCol w="712381">
                  <a:extLst>
                    <a:ext uri="{9D8B030D-6E8A-4147-A177-3AD203B41FA5}">
                      <a16:colId xmlns:a16="http://schemas.microsoft.com/office/drawing/2014/main" val="102688398"/>
                    </a:ext>
                  </a:extLst>
                </a:gridCol>
                <a:gridCol w="777841">
                  <a:extLst>
                    <a:ext uri="{9D8B030D-6E8A-4147-A177-3AD203B41FA5}">
                      <a16:colId xmlns:a16="http://schemas.microsoft.com/office/drawing/2014/main"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val="3038956808"/>
                  </a:ext>
                </a:extLst>
              </a:tr>
              <a:tr h="452620">
                <a:tc>
                  <a:txBody>
                    <a:bodyPr/>
                    <a:lstStyle/>
                    <a:p>
                      <a:pPr marL="228600" lvl="0" indent="-228600">
                        <a:buFont typeface="+mj-lt"/>
                        <a:buAutoNum type="arabicPeriod"/>
                      </a:pPr>
                      <a:r>
                        <a:rPr lang="de-DE" sz="1000" kern="1200" dirty="0">
                          <a:solidFill>
                            <a:srgbClr val="CC00CC"/>
                          </a:solidFill>
                          <a:effectLst/>
                          <a:latin typeface="+mn-lt"/>
                          <a:ea typeface="+mn-ea"/>
                          <a:cs typeface="+mn-cs"/>
                        </a:rPr>
                        <a:t>Connect JD Driver </a:t>
                      </a:r>
                      <a:r>
                        <a:rPr lang="de-DE" sz="1000" kern="1200" dirty="0" err="1">
                          <a:solidFill>
                            <a:srgbClr val="CC00CC"/>
                          </a:solidFill>
                          <a:effectLst/>
                          <a:latin typeface="+mn-lt"/>
                          <a:ea typeface="+mn-ea"/>
                          <a:cs typeface="+mn-cs"/>
                        </a:rPr>
                        <a:t>with</a:t>
                      </a:r>
                      <a:r>
                        <a:rPr lang="de-DE" sz="1000" kern="1200" dirty="0">
                          <a:solidFill>
                            <a:srgbClr val="CC00CC"/>
                          </a:solidFill>
                          <a:effectLst/>
                          <a:latin typeface="+mn-lt"/>
                          <a:ea typeface="+mn-ea"/>
                          <a:cs typeface="+mn-cs"/>
                        </a:rPr>
                        <a:t> </a:t>
                      </a:r>
                      <a:r>
                        <a:rPr lang="de-DE" sz="1000" kern="1200" dirty="0" err="1">
                          <a:solidFill>
                            <a:srgbClr val="CC00CC"/>
                          </a:solidFill>
                          <a:effectLst/>
                          <a:latin typeface="+mn-lt"/>
                          <a:ea typeface="+mn-ea"/>
                          <a:cs typeface="+mn-cs"/>
                        </a:rPr>
                        <a:t>car</a:t>
                      </a:r>
                      <a:endParaRPr lang="de-DE" sz="1000" kern="1200" dirty="0">
                        <a:solidFill>
                          <a:srgbClr val="CC00CC"/>
                        </a:solidFill>
                        <a:effectLst/>
                        <a:latin typeface="+mn-lt"/>
                        <a:ea typeface="+mn-ea"/>
                        <a:cs typeface="+mn-cs"/>
                      </a:endParaRPr>
                    </a:p>
                    <a:p>
                      <a:pPr marL="228600" lvl="0" indent="-228600">
                        <a:buFont typeface="+mj-lt"/>
                        <a:buAutoNum type="arabicPeriod"/>
                      </a:pPr>
                      <a:r>
                        <a:rPr lang="en-GB" sz="1000" kern="1200" dirty="0">
                          <a:solidFill>
                            <a:srgbClr val="CC00CC"/>
                          </a:solidFill>
                          <a:effectLst/>
                          <a:latin typeface="+mn-lt"/>
                          <a:ea typeface="+mn-ea"/>
                          <a:cs typeface="+mn-cs"/>
                        </a:rPr>
                        <a:t>Voice command for taking field type note</a:t>
                      </a:r>
                      <a:endParaRPr lang="de-DE" sz="1000" kern="1200" dirty="0">
                        <a:solidFill>
                          <a:srgbClr val="CC00CC"/>
                        </a:solidFill>
                        <a:effectLst/>
                        <a:latin typeface="+mn-lt"/>
                        <a:ea typeface="+mn-ea"/>
                        <a:cs typeface="+mn-cs"/>
                      </a:endParaRPr>
                    </a:p>
                  </a:txBody>
                  <a:tcPr/>
                </a:tc>
                <a:tc>
                  <a:txBody>
                    <a:bodyPr/>
                    <a:lstStyle/>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“Of which type? Field or General“</a:t>
                      </a:r>
                      <a:endParaRPr lang="de-DE" sz="1000" kern="1200" dirty="0">
                        <a:solidFill>
                          <a:srgbClr val="CC00CC"/>
                        </a:solidFill>
                        <a:effectLst/>
                        <a:latin typeface="+mn-lt"/>
                        <a:ea typeface="+mn-ea"/>
                        <a:cs typeface="+mn-cs"/>
                      </a:endParaRPr>
                    </a:p>
                    <a:p>
                      <a:r>
                        <a:rPr lang="de-DE" sz="1000" kern="1200" dirty="0">
                          <a:solidFill>
                            <a:srgbClr val="CC00CC"/>
                          </a:solidFill>
                          <a:effectLst/>
                          <a:latin typeface="+mn-lt"/>
                          <a:ea typeface="+mn-ea"/>
                          <a:cs typeface="+mn-cs"/>
                        </a:rPr>
                        <a:t>User: </a:t>
                      </a:r>
                      <a:r>
                        <a:rPr lang="de-DE" sz="1000" i="1" kern="1200" dirty="0">
                          <a:solidFill>
                            <a:srgbClr val="CC00CC"/>
                          </a:solidFill>
                          <a:effectLst/>
                          <a:latin typeface="+mn-lt"/>
                          <a:ea typeface="+mn-ea"/>
                          <a:cs typeface="+mn-cs"/>
                        </a:rPr>
                        <a:t>“</a:t>
                      </a:r>
                      <a:r>
                        <a:rPr lang="de-DE" sz="1000" i="1" kern="1200" dirty="0" err="1">
                          <a:solidFill>
                            <a:srgbClr val="CC00CC"/>
                          </a:solidFill>
                          <a:effectLst/>
                          <a:latin typeface="+mn-lt"/>
                          <a:ea typeface="+mn-ea"/>
                          <a:cs typeface="+mn-cs"/>
                        </a:rPr>
                        <a:t>field</a:t>
                      </a:r>
                      <a:r>
                        <a:rPr lang="de-DE" sz="1000" i="1" kern="1200" dirty="0">
                          <a:solidFill>
                            <a:srgbClr val="CC00CC"/>
                          </a:solidFill>
                          <a:effectLst/>
                          <a:latin typeface="+mn-lt"/>
                          <a:ea typeface="+mn-ea"/>
                          <a:cs typeface="+mn-cs"/>
                        </a:rPr>
                        <a:t>“</a:t>
                      </a:r>
                      <a:r>
                        <a:rPr lang="de-DE" sz="1000" dirty="0">
                          <a:solidFill>
                            <a:srgbClr val="CC00CC"/>
                          </a:solidFill>
                          <a:effectLst/>
                        </a:rPr>
                        <a:t> </a:t>
                      </a:r>
                      <a:endParaRPr lang="de-DE" sz="1000" dirty="0">
                        <a:solidFill>
                          <a:srgbClr val="CC00CC"/>
                        </a:solidFill>
                      </a:endParaRPr>
                    </a:p>
                  </a:txBody>
                  <a:tcPr/>
                </a:tc>
                <a:tc>
                  <a:txBody>
                    <a:bodyPr/>
                    <a:lstStyle/>
                    <a:p>
                      <a:r>
                        <a:rPr lang="en-GB" sz="1000" kern="1200" dirty="0">
                          <a:solidFill>
                            <a:srgbClr val="CC00CC"/>
                          </a:solidFill>
                          <a:effectLst/>
                          <a:latin typeface="+mn-lt"/>
                          <a:ea typeface="+mn-ea"/>
                          <a:cs typeface="+mn-cs"/>
                        </a:rPr>
                        <a:t>Siri should ask the field name</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 </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“For which field? Potato or Tomato field?“</a:t>
                      </a:r>
                      <a:endParaRPr lang="de-DE" sz="10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0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0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000" dirty="0">
                        <a:solidFill>
                          <a:srgbClr val="CC00CC"/>
                        </a:solidFill>
                      </a:endParaRPr>
                    </a:p>
                  </a:txBody>
                  <a:tcPr/>
                </a:tc>
                <a:tc>
                  <a:txBody>
                    <a:bodyPr/>
                    <a:lstStyle/>
                    <a:p>
                      <a:pPr algn="ctr"/>
                      <a:r>
                        <a:rPr lang="de-DE" sz="10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rPr>
                        <a:t>07-12-2019</a:t>
                      </a:r>
                    </a:p>
                    <a:p>
                      <a:pPr algn="ctr"/>
                      <a:endParaRPr lang="de-DE" sz="1000" dirty="0">
                        <a:solidFill>
                          <a:srgbClr val="CC00CC"/>
                        </a:solidFill>
                      </a:endParaRPr>
                    </a:p>
                  </a:txBody>
                  <a:tcPr/>
                </a:tc>
                <a:extLst>
                  <a:ext uri="{0D108BD9-81ED-4DB2-BD59-A6C34878D82A}">
                    <a16:rowId xmlns:a16="http://schemas.microsoft.com/office/drawing/2014/main"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val="4289475998"/>
                  </a:ext>
                </a:extLst>
              </a:tr>
            </a:tbl>
          </a:graphicData>
        </a:graphic>
      </p:graphicFrame>
      <p:sp>
        <p:nvSpPr>
          <p:cNvPr id="30" name="Pentagon 29">
            <a:extLst>
              <a:ext uri="{FF2B5EF4-FFF2-40B4-BE49-F238E27FC236}">
                <a16:creationId xmlns:a16="http://schemas.microsoft.com/office/drawing/2014/main"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a:t>
            </a:r>
            <a:r>
              <a:rPr lang="en-US" sz="3200" b="1" dirty="0" smtClean="0">
                <a:solidFill>
                  <a:srgbClr val="367C2B"/>
                </a:solidFill>
                <a:latin typeface="Helvetica Neue Condensed" charset="0"/>
                <a:ea typeface="Helvetica Neue Condensed" charset="0"/>
                <a:cs typeface="Helvetica Neue Condensed" charset="0"/>
              </a:rPr>
              <a:t>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id="{6401C77E-5347-2349-8D89-DCCC4C3AFB2E}"/>
              </a:ext>
            </a:extLst>
          </p:cNvPr>
          <p:cNvGraphicFramePr>
            <a:graphicFrameLocks noGrp="1"/>
          </p:cNvGraphicFramePr>
          <p:nvPr>
            <p:ph idx="1"/>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nvPr>
        </p:nvGraphicFramePr>
        <p:xfrm>
          <a:off x="994611" y="128752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349884" y="741405"/>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endParaRPr lang="en-US" dirty="0" smtClean="0">
              <a:latin typeface="Helvetica Neue" charset="0"/>
              <a:ea typeface="Helvetica Neue" charset="0"/>
              <a:cs typeface="Helvetica Neue" charset="0"/>
            </a:endParaRPr>
          </a:p>
          <a:p>
            <a:pPr algn="ctr"/>
            <a:r>
              <a:rPr lang="en-US" dirty="0" smtClean="0">
                <a:latin typeface="Helvetica Neue" charset="0"/>
                <a:ea typeface="Helvetica Neue" charset="0"/>
                <a:cs typeface="Helvetica Neue" charset="0"/>
              </a:rPr>
              <a:t>Katarina</a:t>
            </a:r>
          </a:p>
          <a:p>
            <a:pPr algn="ctr"/>
            <a:r>
              <a:rPr lang="en-US" dirty="0" err="1" smtClean="0">
                <a:latin typeface="Helvetica Neue" charset="0"/>
                <a:ea typeface="Helvetica Neue" charset="0"/>
                <a:cs typeface="Helvetica Neue" charset="0"/>
              </a:rPr>
              <a:t>Priyom</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endParaRPr lang="en-US" dirty="0" smtClean="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
            </a:r>
            <a:br>
              <a:rPr lang="en-US" dirty="0" smtClean="0">
                <a:latin typeface="Helvetica Neue" charset="0"/>
                <a:ea typeface="Helvetica Neue" charset="0"/>
                <a:cs typeface="Helvetica Neue" charset="0"/>
              </a:rPr>
            </a:br>
            <a:r>
              <a:rPr lang="en-US" dirty="0" err="1" smtClean="0">
                <a:latin typeface="Helvetica Neue" charset="0"/>
                <a:ea typeface="Helvetica Neue" charset="0"/>
                <a:cs typeface="Helvetica Neue" charset="0"/>
              </a:rPr>
              <a:t>Talant</a:t>
            </a:r>
            <a:endParaRPr lang="en-US" dirty="0" smtClean="0">
              <a:latin typeface="Helvetica Neue" charset="0"/>
              <a:ea typeface="Helvetica Neue" charset="0"/>
              <a:cs typeface="Helvetica Neue" charset="0"/>
            </a:endParaRPr>
          </a:p>
          <a:p>
            <a:pPr algn="ctr"/>
            <a:r>
              <a:rPr lang="en-US" dirty="0" err="1" smtClean="0">
                <a:latin typeface="Helvetica Neue" charset="0"/>
                <a:ea typeface="Helvetica Neue" charset="0"/>
                <a:cs typeface="Helvetica Neue" charset="0"/>
              </a:rPr>
              <a:t>Mahrukh</a:t>
            </a:r>
            <a:endParaRPr lang="en-US" dirty="0" smtClean="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Mr. Ralf Carbon</a:t>
            </a:r>
          </a:p>
          <a:p>
            <a:pPr algn="ctr"/>
            <a:r>
              <a:rPr lang="en-US" dirty="0" smtClean="0">
                <a:latin typeface="Helvetica Neue" charset="0"/>
                <a:ea typeface="Helvetica Neue" charset="0"/>
                <a:cs typeface="Helvetica Neue" charset="0"/>
              </a:rPr>
              <a:t>Mr. Patrick </a:t>
            </a:r>
            <a:r>
              <a:rPr lang="en-US" dirty="0" err="1" smtClean="0">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Neue" charset="0"/>
                <a:ea typeface="Helvetica Neue" charset="0"/>
                <a:cs typeface="Helvetica Neue" charset="0"/>
              </a:rPr>
              <a:t>Supervisors</a:t>
            </a:r>
            <a:endParaRPr lang="en-US" dirty="0">
              <a:latin typeface="Helvetica Neue" charset="0"/>
              <a:ea typeface="Helvetica Neue" charset="0"/>
              <a:cs typeface="Helvetica Neue" charset="0"/>
            </a:endParaRP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smtClean="0">
                <a:latin typeface="Helvetica Neue" charset="0"/>
                <a:ea typeface="Helvetica Neue" charset="0"/>
                <a:cs typeface="Helvetica Neue" charset="0"/>
              </a:rPr>
              <a:t>Functional requirements</a:t>
            </a:r>
          </a:p>
          <a:p>
            <a:pPr marL="285750" indent="-285750" algn="ctr">
              <a:buFont typeface="Arial" charset="0"/>
              <a:buChar char="•"/>
            </a:pPr>
            <a:r>
              <a:rPr lang="en-US" dirty="0" smtClean="0">
                <a:latin typeface="Helvetica Neue" charset="0"/>
                <a:ea typeface="Helvetica Neue" charset="0"/>
                <a:cs typeface="Helvetica Neue" charset="0"/>
              </a:rPr>
              <a:t>Use cases</a:t>
            </a:r>
          </a:p>
          <a:p>
            <a:pPr marL="285750" indent="-285750" algn="ctr">
              <a:buFont typeface="Arial" charset="0"/>
              <a:buChar char="•"/>
            </a:pPr>
            <a:r>
              <a:rPr lang="en-US" dirty="0" smtClean="0">
                <a:latin typeface="Helvetica Neue" charset="0"/>
                <a:ea typeface="Helvetica Neue" charset="0"/>
                <a:cs typeface="Helvetica Neue" charset="0"/>
              </a:rPr>
              <a:t>Architecture</a:t>
            </a:r>
          </a:p>
          <a:p>
            <a:pPr marL="285750" indent="-285750" algn="ctr">
              <a:buFont typeface="Arial" charset="0"/>
              <a:buChar char="•"/>
            </a:pPr>
            <a:r>
              <a:rPr lang="en-US" dirty="0" smtClean="0">
                <a:latin typeface="Helvetica Neue" charset="0"/>
                <a:ea typeface="Helvetica Neue" charset="0"/>
                <a:cs typeface="Helvetica Neue" charset="0"/>
              </a:rPr>
              <a:t>Prototyping and UX design</a:t>
            </a:r>
          </a:p>
          <a:p>
            <a:pPr marL="285750" indent="-285750" algn="ctr">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application</a:t>
            </a:r>
          </a:p>
          <a:p>
            <a:pPr marL="285750" indent="-285750" algn="ctr">
              <a:buFont typeface="Arial" charset="0"/>
              <a:buChar char="•"/>
            </a:pPr>
            <a:r>
              <a:rPr lang="en-US" dirty="0" smtClean="0">
                <a:latin typeface="Helvetica Neue" charset="0"/>
                <a:ea typeface="Helvetica Neue" charset="0"/>
                <a:cs typeface="Helvetica Neue" charset="0"/>
              </a:rPr>
              <a:t>Testing</a:t>
            </a:r>
          </a:p>
          <a:p>
            <a:pPr marL="285750" indent="-285750" algn="ctr">
              <a:buFont typeface="Arial" charset="0"/>
              <a:buChar char="•"/>
            </a:pPr>
            <a:r>
              <a:rPr lang="en-US" dirty="0" smtClean="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339144" y="1232560"/>
            <a:ext cx="1149178" cy="759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Neue" charset="0"/>
                <a:ea typeface="Helvetica Neue" charset="0"/>
                <a:cs typeface="Helvetica Neue" charset="0"/>
              </a:rPr>
              <a:t>Discussion, R&amp;D, idea</a:t>
            </a:r>
            <a:endParaRPr lang="en-US" dirty="0">
              <a:latin typeface="Helvetica Neue" charset="0"/>
              <a:ea typeface="Helvetica Neue" charset="0"/>
              <a:cs typeface="Helvetica Neue" charset="0"/>
            </a:endParaRP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966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id="{0CAFFE40-85B0-45F9-AB7B-9E46456FCC1D}"/>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6</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id="{719119A6-3153-4784-A3D8-E6A2546EC69C}"/>
              </a:ext>
            </a:extLst>
          </p:cNvPr>
          <p:cNvPicPr>
            <a:picLocks noChangeAspect="1"/>
          </p:cNvPicPr>
          <p:nvPr/>
        </p:nvPicPr>
        <p:blipFill>
          <a:blip r:embed="rId4"/>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id="{31F33240-EEE7-484C-AB8F-07E7309031F0}"/>
              </a:ext>
            </a:extLst>
          </p:cNvPr>
          <p:cNvPicPr>
            <a:picLocks noChangeAspect="1"/>
          </p:cNvPicPr>
          <p:nvPr/>
        </p:nvPicPr>
        <p:blipFill>
          <a:blip r:embed="rId5"/>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id="{A0D11438-FEE7-4C6D-9F48-BB721CD4CD9C}"/>
              </a:ext>
            </a:extLst>
          </p:cNvPr>
          <p:cNvPicPr>
            <a:picLocks noChangeAspect="1"/>
          </p:cNvPicPr>
          <p:nvPr/>
        </p:nvPicPr>
        <p:blipFill>
          <a:blip r:embed="rId6"/>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id="{C1D6F3D1-7218-4298-982F-ACA4DAAC01BE}"/>
              </a:ext>
            </a:extLst>
          </p:cNvPr>
          <p:cNvPicPr>
            <a:picLocks noChangeAspect="1"/>
          </p:cNvPicPr>
          <p:nvPr/>
        </p:nvPicPr>
        <p:blipFill>
          <a:blip r:embed="rId7"/>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id="{2C65BD72-579B-0447-B2C4-B22A512584DB}"/>
              </a:ext>
            </a:extLst>
          </p:cNvPr>
          <p:cNvPicPr>
            <a:picLocks noChangeAspect="1"/>
          </p:cNvPicPr>
          <p:nvPr/>
        </p:nvPicPr>
        <p:blipFill>
          <a:blip r:embed="rId8"/>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12.12.2019</a:t>
            </a:r>
            <a:endParaRPr lang="en-US">
              <a:solidFill>
                <a:schemeClr val="bg1"/>
              </a:solidFill>
            </a:endParaRPr>
          </a:p>
        </p:txBody>
      </p:sp>
      <p:sp>
        <p:nvSpPr>
          <p:cNvPr id="5" name="Footer Placeholder 4">
            <a:extLst>
              <a:ext uri="{FF2B5EF4-FFF2-40B4-BE49-F238E27FC236}">
                <a16:creationId xmlns:a16="http://schemas.microsoft.com/office/drawing/2014/main"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7</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sp>
        <p:nvSpPr>
          <p:cNvPr id="11" name="TextBox 10">
            <a:extLst>
              <a:ext uri="{FF2B5EF4-FFF2-40B4-BE49-F238E27FC236}">
                <a16:creationId xmlns:a16="http://schemas.microsoft.com/office/drawing/2014/main"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pic>
        <p:nvPicPr>
          <p:cNvPr id="13"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pic>
        <p:nvPicPr>
          <p:cNvPr id="11" name="Picture 21">
            <a:extLst>
              <a:ext uri="{FF2B5EF4-FFF2-40B4-BE49-F238E27FC236}">
                <a16:creationId xmlns:a16="http://schemas.microsoft.com/office/drawing/2014/main"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2456</Words>
  <Application>Microsoft Office PowerPoint</Application>
  <PresentationFormat>Widescreen</PresentationFormat>
  <Paragraphs>566</Paragraphs>
  <Slides>44</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Calibri Light</vt:lpstr>
      <vt:lpstr>Consolas</vt:lpstr>
      <vt:lpstr>Helvetica Neue</vt:lpstr>
      <vt:lpstr>Helvetica Neue Condensed</vt:lpstr>
      <vt:lpstr>Helvetica Neue Light</vt:lpstr>
      <vt:lpstr>Helvetica Neue Medium</vt:lpstr>
      <vt:lpstr>Times New Roman</vt:lpstr>
      <vt:lpstr>Tw Cen MT</vt:lpstr>
      <vt:lpstr>Wingdings</vt:lpstr>
      <vt:lpstr>Office Theme</vt:lpstr>
      <vt:lpstr>PowerPoint Presentation</vt:lpstr>
      <vt:lpstr>Requirements Engineering</vt:lpstr>
      <vt:lpstr>Constraints</vt:lpstr>
      <vt:lpstr>Methodology &amp; Lessons Learned</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JD Driver Testing Approaches</vt:lpstr>
      <vt:lpstr>JD Driver Testing Process</vt:lpstr>
      <vt:lpstr>Sample Test Case</vt:lpstr>
      <vt:lpstr>Quality Assurance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Nazrul Islam Arif</cp:lastModifiedBy>
  <cp:revision>413</cp:revision>
  <dcterms:created xsi:type="dcterms:W3CDTF">2019-10-21T07:54:10Z</dcterms:created>
  <dcterms:modified xsi:type="dcterms:W3CDTF">2019-12-16T18:49:13Z</dcterms:modified>
</cp:coreProperties>
</file>